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82" r:id="rId2"/>
    <p:sldId id="292" r:id="rId3"/>
    <p:sldId id="283" r:id="rId4"/>
    <p:sldId id="291" r:id="rId5"/>
    <p:sldId id="293" r:id="rId6"/>
    <p:sldId id="303" r:id="rId7"/>
    <p:sldId id="305" r:id="rId8"/>
    <p:sldId id="306" r:id="rId9"/>
    <p:sldId id="308" r:id="rId10"/>
    <p:sldId id="311" r:id="rId11"/>
    <p:sldId id="271" r:id="rId12"/>
    <p:sldId id="310" r:id="rId13"/>
    <p:sldId id="312" r:id="rId14"/>
    <p:sldId id="313" r:id="rId15"/>
    <p:sldId id="309" r:id="rId16"/>
    <p:sldId id="277" r:id="rId17"/>
    <p:sldId id="285" r:id="rId18"/>
    <p:sldId id="321" r:id="rId19"/>
    <p:sldId id="324" r:id="rId20"/>
    <p:sldId id="322" r:id="rId21"/>
    <p:sldId id="262" r:id="rId22"/>
    <p:sldId id="319" r:id="rId23"/>
    <p:sldId id="320" r:id="rId24"/>
    <p:sldId id="315" r:id="rId25"/>
    <p:sldId id="270" r:id="rId26"/>
    <p:sldId id="307" r:id="rId27"/>
    <p:sldId id="316" r:id="rId28"/>
    <p:sldId id="317" r:id="rId29"/>
    <p:sldId id="302" r:id="rId30"/>
    <p:sldId id="296" r:id="rId31"/>
    <p:sldId id="25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2" autoAdjust="0"/>
    <p:restoredTop sz="86433" autoAdjust="0"/>
  </p:normalViewPr>
  <p:slideViewPr>
    <p:cSldViewPr snapToGrid="0">
      <p:cViewPr varScale="1">
        <p:scale>
          <a:sx n="99" d="100"/>
          <a:sy n="99" d="100"/>
        </p:scale>
        <p:origin x="97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2018/09/29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2018/09/28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0332DD-FCCC-4D38-9FD4-8F908B615D2C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23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Disassembly:</a:t>
            </a:r>
          </a:p>
          <a:p>
            <a:pPr marL="171450" indent="-171450">
              <a:buFontTx/>
              <a:buChar char="-"/>
            </a:pPr>
            <a:r>
              <a:rPr lang="en-US" dirty="0"/>
              <a:t>Radare2 (https://www.radare.org/r/)</a:t>
            </a:r>
          </a:p>
          <a:p>
            <a:pPr marL="171450" indent="-171450">
              <a:buFontTx/>
              <a:buChar char="-"/>
            </a:pPr>
            <a:r>
              <a:rPr lang="en-US" dirty="0"/>
              <a:t>IDA Pro</a:t>
            </a:r>
          </a:p>
          <a:p>
            <a:pPr marL="171450" indent="-171450">
              <a:buFontTx/>
              <a:buChar char="-"/>
            </a:pPr>
            <a:r>
              <a:rPr lang="en-US" dirty="0"/>
              <a:t>Capstone Engine (www.capstone-engine.org/)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Decompiler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IDA Pro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RetDec</a:t>
            </a:r>
            <a:r>
              <a:rPr lang="en-US" dirty="0"/>
              <a:t> (https://retdec.com/)</a:t>
            </a:r>
          </a:p>
          <a:p>
            <a:pPr marL="171450" indent="-171450">
              <a:buFontTx/>
              <a:buChar char="-"/>
            </a:pPr>
            <a:r>
              <a:rPr lang="en-US" dirty="0"/>
              <a:t>Snowman (https://derevenets.com/)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Debugging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GDB</a:t>
            </a:r>
          </a:p>
          <a:p>
            <a:pPr marL="171450" indent="-171450">
              <a:buFontTx/>
              <a:buChar char="-"/>
            </a:pPr>
            <a:r>
              <a:rPr lang="en-US" dirty="0"/>
              <a:t>Radare2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WinDbg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Immunity Debugger (https://www.immunityinc.com/products/debugger/)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X64dbg (https://x64dbg.com)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Instrumentation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Frida (https://frida.re)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Intel PIN (https://software.intel.com/en-us/articles/pin-a-dynamic-binary-instrumentation-tool)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DynamoRIO</a:t>
            </a:r>
            <a:r>
              <a:rPr lang="en-US" dirty="0"/>
              <a:t> (http://www.dynamorio.org)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Code Emulation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Unicorn Engine (https://www.unicorn-engine.org/)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Symbolic Execution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Z3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KLEE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Assembler (programmatically):</a:t>
            </a:r>
          </a:p>
          <a:p>
            <a:pPr marL="171450" indent="-171450">
              <a:buFontTx/>
              <a:buChar char="-"/>
            </a:pPr>
            <a:r>
              <a:rPr lang="en-US" dirty="0"/>
              <a:t>Keystone Engine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AsmJIT</a:t>
            </a:r>
            <a:r>
              <a:rPr lang="en-US" dirty="0"/>
              <a:t> (https://github.com/asmjit/asmjit)</a:t>
            </a:r>
          </a:p>
          <a:p>
            <a:pPr marL="171450" indent="-171450">
              <a:buFontTx/>
              <a:buChar char="-"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2263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19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39832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 Format Parser: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Kaitai</a:t>
            </a:r>
            <a:r>
              <a:rPr lang="en-US" dirty="0"/>
              <a:t> Struct (https://kaitai.io/)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Binary Data Visualization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Veles (https://codisec.com/veles/)</a:t>
            </a:r>
          </a:p>
          <a:p>
            <a:pPr marL="171450" indent="-171450">
              <a:buFontTx/>
              <a:buChar char="-"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20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952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eCRE</a:t>
            </a:r>
            <a:r>
              <a:rPr lang="en-US" dirty="0"/>
              <a:t> = </a:t>
            </a:r>
            <a:r>
              <a:rPr lang="en-US" dirty="0" err="1"/>
              <a:t>eLearnSecurity</a:t>
            </a:r>
            <a:r>
              <a:rPr lang="en-US" dirty="0"/>
              <a:t> Certified Reverse Engineer (https://www.elearnsecurity.com/certification/ecre/) </a:t>
            </a:r>
          </a:p>
          <a:p>
            <a:r>
              <a:rPr lang="en-US" dirty="0"/>
              <a:t>GREM = GIAC Reverse Engineering Malware (https://www.giac.org/certification/reverse-engineering-malware-grem)</a:t>
            </a:r>
          </a:p>
          <a:p>
            <a:r>
              <a:rPr lang="en-US" dirty="0"/>
              <a:t>CCMRE = CREST Certified Malware Reverse Engineer (https://www.crest-approved.org/examination/malware-reverse-engineer/index.html)</a:t>
            </a:r>
          </a:p>
          <a:p>
            <a:r>
              <a:rPr lang="en-US" dirty="0"/>
              <a:t>CREA = Certified Reverse Engineering Analyst (http://www.iacertification.org/crea_certified_reverse_engineering_analyst.html)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28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3479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on Automatic Binary Exploitation, Software Verification, Formal Method enhanced with Artificial Intelligence.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29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83811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18400" y="2973837"/>
            <a:ext cx="6573600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18400" y="3605272"/>
            <a:ext cx="6573600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786" y="4869161"/>
            <a:ext cx="1351860" cy="135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915" y="1267653"/>
            <a:ext cx="864096" cy="86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3" y="559757"/>
            <a:ext cx="589523" cy="59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523" y="2372267"/>
            <a:ext cx="480053" cy="48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487488" y="1700810"/>
            <a:ext cx="3447541" cy="3456381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459" y="4771745"/>
            <a:ext cx="1967541" cy="212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969139" y="-68703"/>
            <a:ext cx="1173107" cy="126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49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504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3791744" y="502830"/>
            <a:ext cx="4608512" cy="4620329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2131" y="5106393"/>
            <a:ext cx="4608512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1933" y="5925277"/>
            <a:ext cx="4608512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218833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3831910" y="208364"/>
            <a:ext cx="2116161" cy="20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4007280" y="4591521"/>
            <a:ext cx="2116161" cy="20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2623864" y="2922816"/>
            <a:ext cx="2116161" cy="20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814344" y="1073461"/>
            <a:ext cx="2116161" cy="20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5246112" y="190231"/>
            <a:ext cx="2116161" cy="20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7490941" y="3179621"/>
            <a:ext cx="2116161" cy="20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7284210" y="981533"/>
            <a:ext cx="2116161" cy="20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6384033" y="4494287"/>
            <a:ext cx="2116161" cy="20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3006107" y="331184"/>
            <a:ext cx="6179787" cy="6195632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71798" y="2802137"/>
            <a:ext cx="3648404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71601" y="3570221"/>
            <a:ext cx="364840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30480"/>
            <a:ext cx="2116161" cy="20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469" y="4833056"/>
            <a:ext cx="1876544" cy="20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1672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182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ZA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CONSULTANTS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  <p:sldLayoutId id="2147483676" r:id="rId21"/>
    <p:sldLayoutId id="2147483711" r:id="rId22"/>
    <p:sldLayoutId id="2147483712" r:id="rId23"/>
    <p:sldLayoutId id="2147483713" r:id="rId24"/>
    <p:sldLayoutId id="2147483714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fireeye.com/WBNR-14Q3FLAREWebinar.html" TargetMode="Externa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github.com/ReversingID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sv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ReversingID" TargetMode="External"/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reversing.id/" TargetMode="External"/><Relationship Id="rId5" Type="http://schemas.openxmlformats.org/officeDocument/2006/relationships/hyperlink" Target="https://github.com/ReversingID" TargetMode="External"/><Relationship Id="rId4" Type="http://schemas.openxmlformats.org/officeDocument/2006/relationships/hyperlink" Target="https://fb.me/Reversing.I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3941638"/>
            <a:ext cx="1662546" cy="22512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Reversing.ID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err="1"/>
              <a:t>Rekayasa-balik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err="1"/>
              <a:t>Sebuah</a:t>
            </a:r>
            <a:r>
              <a:rPr lang="en-ZA" dirty="0"/>
              <a:t> </a:t>
            </a:r>
            <a:r>
              <a:rPr lang="en-ZA" dirty="0" err="1"/>
              <a:t>Hikayat</a:t>
            </a:r>
            <a:r>
              <a:rPr lang="en-ZA" dirty="0"/>
              <a:t> </a:t>
            </a:r>
            <a:r>
              <a:rPr lang="en-ZA" dirty="0" err="1"/>
              <a:t>dari</a:t>
            </a:r>
            <a:endParaRPr lang="en-ZA" dirty="0"/>
          </a:p>
          <a:p>
            <a:r>
              <a:rPr lang="en-ZA" dirty="0"/>
              <a:t>Dunia Digital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A5657-AAC4-46BB-BC96-280D801FE505}"/>
              </a:ext>
            </a:extLst>
          </p:cNvPr>
          <p:cNvSpPr txBox="1"/>
          <p:nvPr/>
        </p:nvSpPr>
        <p:spPr>
          <a:xfrm>
            <a:off x="3607266" y="6290948"/>
            <a:ext cx="414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28/09/2018 @ Born To Protect (Indonesia)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F1CC-5638-4E53-A1D1-660F6C72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81" y="1547736"/>
            <a:ext cx="9198000" cy="432000"/>
          </a:xfrm>
        </p:spPr>
        <p:txBody>
          <a:bodyPr/>
          <a:lstStyle/>
          <a:p>
            <a:r>
              <a:rPr lang="en-US" dirty="0" err="1"/>
              <a:t>Jangan</a:t>
            </a:r>
            <a:r>
              <a:rPr lang="en-US" dirty="0"/>
              <a:t> </a:t>
            </a:r>
            <a:r>
              <a:rPr lang="en-US" dirty="0" err="1"/>
              <a:t>patah</a:t>
            </a:r>
            <a:r>
              <a:rPr lang="en-US" dirty="0"/>
              <a:t> </a:t>
            </a:r>
            <a:r>
              <a:rPr lang="en-US" dirty="0" err="1"/>
              <a:t>semangat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F0250-C95A-4DBB-BC70-C57890EBDA1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E5276-6633-462B-9B7D-1A8A3A50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438" y="2422343"/>
            <a:ext cx="4815281" cy="370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88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Motivasi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8072" y="1493239"/>
            <a:ext cx="8161927" cy="4683723"/>
          </a:xfrm>
        </p:spPr>
        <p:txBody>
          <a:bodyPr>
            <a:normAutofit/>
          </a:bodyPr>
          <a:lstStyle/>
          <a:p>
            <a:r>
              <a:rPr lang="en-US" sz="2200" dirty="0"/>
              <a:t>Interfacing</a:t>
            </a:r>
          </a:p>
          <a:p>
            <a:r>
              <a:rPr lang="en-US" sz="2200" dirty="0"/>
              <a:t>Improve documentation shortcomings</a:t>
            </a:r>
          </a:p>
          <a:p>
            <a:r>
              <a:rPr lang="en-US" sz="2200" dirty="0"/>
              <a:t>Bug Fixing</a:t>
            </a:r>
          </a:p>
          <a:p>
            <a:r>
              <a:rPr lang="en-US" sz="2200" dirty="0"/>
              <a:t>Creation of unlicensed duplicates</a:t>
            </a:r>
          </a:p>
          <a:p>
            <a:r>
              <a:rPr lang="en-US" sz="2200" dirty="0"/>
              <a:t>Repurposing</a:t>
            </a:r>
          </a:p>
          <a:p>
            <a:r>
              <a:rPr lang="en-US" sz="2200" dirty="0"/>
              <a:t>Finding security bugs</a:t>
            </a:r>
          </a:p>
          <a:p>
            <a:endParaRPr lang="en-US" sz="2200" dirty="0"/>
          </a:p>
          <a:p>
            <a:r>
              <a:rPr lang="en-US" sz="2200" dirty="0"/>
              <a:t>For fun (and profit)!</a:t>
            </a:r>
            <a:endParaRPr lang="id-ID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D3814-C053-4545-892F-FEF2FEBDD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17778"/>
            <a:ext cx="4280047" cy="358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42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31980-D07C-486B-BB46-445E2C526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Perseteruan</a:t>
            </a:r>
            <a:r>
              <a:rPr lang="en-US" dirty="0"/>
              <a:t> </a:t>
            </a:r>
            <a:r>
              <a:rPr lang="en-US" dirty="0" err="1"/>
              <a:t>abadi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E7CBD-80C7-4727-A63B-B9CF5172BA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00FCC4E-1CA0-4621-83DD-7562A7A80CFD}"/>
              </a:ext>
            </a:extLst>
          </p:cNvPr>
          <p:cNvSpPr txBox="1">
            <a:spLocks/>
          </p:cNvSpPr>
          <p:nvPr/>
        </p:nvSpPr>
        <p:spPr>
          <a:xfrm>
            <a:off x="1101436" y="1413164"/>
            <a:ext cx="8693013" cy="477082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</a:rPr>
              <a:t>Reverser</a:t>
            </a:r>
            <a:r>
              <a:rPr lang="en-US" sz="2400" dirty="0"/>
              <a:t> dan </a:t>
            </a:r>
            <a:r>
              <a:rPr lang="en-US" sz="2400" dirty="0">
                <a:solidFill>
                  <a:srgbClr val="FF0000"/>
                </a:solidFill>
              </a:rPr>
              <a:t>Developer</a:t>
            </a:r>
            <a:r>
              <a:rPr lang="en-US" sz="2400" dirty="0"/>
              <a:t> </a:t>
            </a:r>
            <a:r>
              <a:rPr lang="en-US" sz="2400" dirty="0" err="1"/>
              <a:t>sering</a:t>
            </a:r>
            <a:r>
              <a:rPr lang="en-US" sz="2400" dirty="0"/>
              <a:t> </a:t>
            </a:r>
            <a:r>
              <a:rPr lang="en-US" sz="2400" dirty="0" err="1"/>
              <a:t>bersaing</a:t>
            </a:r>
            <a:r>
              <a:rPr lang="en-US" sz="2400" dirty="0"/>
              <a:t>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sama</a:t>
            </a:r>
            <a:r>
              <a:rPr lang="en-US" sz="2400" dirty="0"/>
              <a:t> lain.</a:t>
            </a:r>
          </a:p>
          <a:p>
            <a:r>
              <a:rPr lang="en-US" sz="2400" dirty="0"/>
              <a:t>Developer </a:t>
            </a:r>
            <a:r>
              <a:rPr lang="en-US" sz="2400" dirty="0" err="1"/>
              <a:t>ingin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melindungi</a:t>
            </a:r>
            <a:r>
              <a:rPr lang="en-US" sz="2400" dirty="0"/>
              <a:t> </a:t>
            </a:r>
            <a:r>
              <a:rPr lang="en-US" sz="2400" dirty="0" err="1"/>
              <a:t>kekayaan</a:t>
            </a:r>
            <a:r>
              <a:rPr lang="en-US" sz="2400" dirty="0"/>
              <a:t> </a:t>
            </a:r>
            <a:r>
              <a:rPr lang="en-US" sz="2400" dirty="0" err="1"/>
              <a:t>intelektualnya</a:t>
            </a:r>
            <a:r>
              <a:rPr lang="en-US" sz="2400" dirty="0"/>
              <a:t>.</a:t>
            </a:r>
          </a:p>
          <a:p>
            <a:r>
              <a:rPr lang="en-US" sz="2400" dirty="0"/>
              <a:t>Reverser </a:t>
            </a:r>
            <a:r>
              <a:rPr lang="en-US" sz="2400" dirty="0" err="1"/>
              <a:t>ingin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memecahkan</a:t>
            </a:r>
            <a:r>
              <a:rPr lang="en-US" sz="2400" dirty="0" err="1"/>
              <a:t>nya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/>
              <a:t>Siapa</a:t>
            </a:r>
            <a:r>
              <a:rPr lang="en-US" sz="2400" dirty="0"/>
              <a:t> yang </a:t>
            </a:r>
            <a:r>
              <a:rPr lang="en-US" sz="2400" dirty="0" err="1"/>
              <a:t>tertawa</a:t>
            </a:r>
            <a:r>
              <a:rPr lang="en-US" sz="2400" dirty="0"/>
              <a:t> di </a:t>
            </a:r>
            <a:r>
              <a:rPr lang="en-US" sz="2400" dirty="0" err="1"/>
              <a:t>akhir</a:t>
            </a:r>
            <a:r>
              <a:rPr lang="en-US" sz="2400" dirty="0"/>
              <a:t>?</a:t>
            </a:r>
            <a:endParaRPr lang="id-ID" sz="2400" dirty="0"/>
          </a:p>
        </p:txBody>
      </p:sp>
      <p:pic>
        <p:nvPicPr>
          <p:cNvPr id="1026" name="Picture 2" descr="Image result for head to head vs">
            <a:extLst>
              <a:ext uri="{FF2B5EF4-FFF2-40B4-BE49-F238E27FC236}">
                <a16:creationId xmlns:a16="http://schemas.microsoft.com/office/drawing/2014/main" id="{BD97FE93-7EB1-4DD2-B1CE-5200725C3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674" y="3798574"/>
            <a:ext cx="3947326" cy="262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B09270-1122-4888-B066-1373C5D09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171" y="3798574"/>
            <a:ext cx="1169581" cy="99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13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356659"/>
            <a:ext cx="12192000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Reversing 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itu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Luas!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42522" y="1404387"/>
            <a:ext cx="8736971" cy="1219200"/>
            <a:chOff x="1151472" y="3187501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</a:rPr>
                <a:t>Software</a:t>
              </a:r>
              <a:endParaRPr lang="ko-KR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직사각형 39"/>
          <p:cNvSpPr/>
          <p:nvPr/>
        </p:nvSpPr>
        <p:spPr>
          <a:xfrm>
            <a:off x="1164780" y="1690934"/>
            <a:ext cx="537579" cy="6667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3733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514" y="2635090"/>
            <a:ext cx="8736971" cy="1219200"/>
            <a:chOff x="1151472" y="3187501"/>
            <a:chExt cx="6552728" cy="914400"/>
          </a:xfrm>
        </p:grpSpPr>
        <p:sp>
          <p:nvSpPr>
            <p:cNvPr id="13" name="Pentagon 1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</a:rPr>
                <a:t>Hardware</a:t>
              </a:r>
              <a:endParaRPr lang="ko-KR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5" name="Diamond 14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34506" y="3865792"/>
            <a:ext cx="8736971" cy="1219200"/>
            <a:chOff x="1151472" y="3187501"/>
            <a:chExt cx="6552728" cy="914400"/>
          </a:xfrm>
        </p:grpSpPr>
        <p:sp>
          <p:nvSpPr>
            <p:cNvPr id="17" name="Pentagon 16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18" name="Pentagon 17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</a:rPr>
                <a:t>Protocol</a:t>
              </a:r>
              <a:endParaRPr lang="ko-KR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9" name="Diamond 18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30498" y="5096495"/>
            <a:ext cx="8736971" cy="1219200"/>
            <a:chOff x="1151472" y="3187501"/>
            <a:chExt cx="6552728" cy="914400"/>
          </a:xfrm>
        </p:grpSpPr>
        <p:sp>
          <p:nvSpPr>
            <p:cNvPr id="21" name="Pentagon 20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22" name="Pentagon 21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</a:rPr>
                <a:t>Data Format</a:t>
              </a:r>
              <a:endParaRPr lang="ko-KR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23" name="Diamond 22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sp>
        <p:nvSpPr>
          <p:cNvPr id="24" name="직사각형 39"/>
          <p:cNvSpPr/>
          <p:nvPr/>
        </p:nvSpPr>
        <p:spPr>
          <a:xfrm>
            <a:off x="1164780" y="2923630"/>
            <a:ext cx="537579" cy="6667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3733" dirty="0">
              <a:solidFill>
                <a:schemeClr val="bg1"/>
              </a:solidFill>
            </a:endParaRPr>
          </a:p>
        </p:txBody>
      </p:sp>
      <p:sp>
        <p:nvSpPr>
          <p:cNvPr id="28" name="직사각형 39"/>
          <p:cNvSpPr/>
          <p:nvPr/>
        </p:nvSpPr>
        <p:spPr>
          <a:xfrm>
            <a:off x="1164780" y="4156326"/>
            <a:ext cx="537579" cy="6667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3 </a:t>
            </a:r>
            <a:endParaRPr lang="ko-KR" altLang="en-US" sz="3733" dirty="0">
              <a:solidFill>
                <a:schemeClr val="bg1"/>
              </a:solidFill>
            </a:endParaRPr>
          </a:p>
        </p:txBody>
      </p:sp>
      <p:sp>
        <p:nvSpPr>
          <p:cNvPr id="32" name="직사각형 39"/>
          <p:cNvSpPr/>
          <p:nvPr/>
        </p:nvSpPr>
        <p:spPr>
          <a:xfrm>
            <a:off x="1164780" y="5389022"/>
            <a:ext cx="537579" cy="6667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4 </a:t>
            </a:r>
            <a:endParaRPr lang="ko-KR" altLang="en-US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609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E7CBD-80C7-4727-A63B-B9CF5172BA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59ACCD-5661-4986-9F4F-CBFC63EFA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B7CD34-5176-4EA7-9474-B4C11DCDC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99" y="214312"/>
            <a:ext cx="63119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73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41A4D-9EE4-4735-A757-48496C95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simak</a:t>
            </a:r>
            <a:r>
              <a:rPr lang="en-US" dirty="0"/>
              <a:t> </a:t>
            </a:r>
            <a:r>
              <a:rPr lang="en-US" dirty="0" err="1"/>
              <a:t>Kisah</a:t>
            </a:r>
            <a:r>
              <a:rPr lang="en-US" dirty="0"/>
              <a:t> </a:t>
            </a:r>
            <a:r>
              <a:rPr lang="en-US" dirty="0" err="1"/>
              <a:t>suksesnya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184A65-1C6B-4378-B33F-2E6AEE3AF5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563BC3-A155-4979-9DFA-14AA23D00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96" y="1740299"/>
            <a:ext cx="2541958" cy="3978166"/>
          </a:xfr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768507EB-F8C2-45D4-889B-8847BE994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74" y="2248715"/>
            <a:ext cx="5049240" cy="252462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4C77658-A705-4921-ACAD-CE2EF8332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07" y="1639631"/>
            <a:ext cx="2541958" cy="397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0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6085" y="164638"/>
            <a:ext cx="12192000" cy="768085"/>
          </a:xfrm>
        </p:spPr>
        <p:txBody>
          <a:bodyPr/>
          <a:lstStyle/>
          <a:p>
            <a:r>
              <a:rPr lang="en-US" altLang="ko-KR" strike="sngStrike" dirty="0"/>
              <a:t>Alchemy</a:t>
            </a:r>
            <a:r>
              <a:rPr lang="en-US" altLang="ko-KR" dirty="0"/>
              <a:t> Reversing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endParaRPr lang="en-US" altLang="ko-KR" dirty="0"/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>
          <a:xfrm flipV="1">
            <a:off x="508000" y="2743200"/>
            <a:ext cx="9718180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/>
        </p:nvSpPr>
        <p:spPr>
          <a:xfrm>
            <a:off x="1319642" y="2053627"/>
            <a:ext cx="1420292" cy="1420292"/>
          </a:xfrm>
          <a:prstGeom prst="diamond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Diamond 6"/>
          <p:cNvSpPr/>
          <p:nvPr/>
        </p:nvSpPr>
        <p:spPr>
          <a:xfrm>
            <a:off x="4223696" y="1738988"/>
            <a:ext cx="1998929" cy="1998929"/>
          </a:xfrm>
          <a:prstGeom prst="diamond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Diamond 8"/>
          <p:cNvSpPr/>
          <p:nvPr/>
        </p:nvSpPr>
        <p:spPr>
          <a:xfrm>
            <a:off x="7496523" y="2053627"/>
            <a:ext cx="1420292" cy="1420292"/>
          </a:xfrm>
          <a:prstGeom prst="diamond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Group 9"/>
          <p:cNvGrpSpPr/>
          <p:nvPr/>
        </p:nvGrpSpPr>
        <p:grpSpPr>
          <a:xfrm>
            <a:off x="4559621" y="4639968"/>
            <a:ext cx="2047236" cy="1692770"/>
            <a:chOff x="3324740" y="1715063"/>
            <a:chExt cx="1260140" cy="1269579"/>
          </a:xfrm>
        </p:grpSpPr>
        <p:sp>
          <p:nvSpPr>
            <p:cNvPr id="11" name="TextBox 10"/>
            <p:cNvSpPr txBox="1"/>
            <p:nvPr/>
          </p:nvSpPr>
          <p:spPr>
            <a:xfrm>
              <a:off x="3324740" y="1715063"/>
              <a:ext cx="12601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Decomposition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24740" y="1992062"/>
              <a:ext cx="1260140" cy="992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Breaking down the system into its structure and gain insight of components that make the system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15363" y="4639968"/>
            <a:ext cx="2047236" cy="1200328"/>
            <a:chOff x="3324740" y="1715063"/>
            <a:chExt cx="1260140" cy="900247"/>
          </a:xfrm>
        </p:grpSpPr>
        <p:sp>
          <p:nvSpPr>
            <p:cNvPr id="14" name="TextBox 13"/>
            <p:cNvSpPr txBox="1"/>
            <p:nvPr/>
          </p:nvSpPr>
          <p:spPr>
            <a:xfrm>
              <a:off x="3324740" y="1715063"/>
              <a:ext cx="12601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Reconstruction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24740" y="1992062"/>
              <a:ext cx="1260140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Reform or reconstruct the components based on need.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46289" y="4681599"/>
            <a:ext cx="2047236" cy="1200328"/>
            <a:chOff x="3324740" y="1715063"/>
            <a:chExt cx="1260140" cy="900247"/>
          </a:xfrm>
        </p:grpSpPr>
        <p:sp>
          <p:nvSpPr>
            <p:cNvPr id="23" name="TextBox 22"/>
            <p:cNvSpPr txBox="1"/>
            <p:nvPr/>
          </p:nvSpPr>
          <p:spPr>
            <a:xfrm>
              <a:off x="3324740" y="1715063"/>
              <a:ext cx="12601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Comprehension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24740" y="1992062"/>
              <a:ext cx="1260140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Gain knowledge of basic principle or mechanics of objects.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1609262" y="4121041"/>
            <a:ext cx="515179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01</a:t>
            </a:r>
            <a:endParaRPr lang="ko-KR" altLang="en-US" sz="1600" b="1" dirty="0"/>
          </a:p>
        </p:txBody>
      </p:sp>
      <p:sp>
        <p:nvSpPr>
          <p:cNvPr id="26" name="Rectangle 25"/>
          <p:cNvSpPr/>
          <p:nvPr/>
        </p:nvSpPr>
        <p:spPr>
          <a:xfrm>
            <a:off x="4838705" y="4079410"/>
            <a:ext cx="515179" cy="4800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02</a:t>
            </a:r>
            <a:endParaRPr lang="ko-KR" altLang="en-US" sz="1600" b="1" dirty="0"/>
          </a:p>
        </p:txBody>
      </p:sp>
      <p:sp>
        <p:nvSpPr>
          <p:cNvPr id="28" name="Rectangle 27"/>
          <p:cNvSpPr/>
          <p:nvPr/>
        </p:nvSpPr>
        <p:spPr>
          <a:xfrm>
            <a:off x="7810558" y="4079410"/>
            <a:ext cx="515179" cy="4800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03</a:t>
            </a:r>
            <a:endParaRPr lang="ko-KR" altLang="en-US" sz="1600" b="1" dirty="0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F6BB942B-9778-4458-95A8-DBC1D619A476}"/>
              </a:ext>
            </a:extLst>
          </p:cNvPr>
          <p:cNvSpPr/>
          <p:nvPr/>
        </p:nvSpPr>
        <p:spPr>
          <a:xfrm>
            <a:off x="1797257" y="2520783"/>
            <a:ext cx="465061" cy="43533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E0F0C9E1-5EDE-46B8-96C1-B498DD6AED92}"/>
              </a:ext>
            </a:extLst>
          </p:cNvPr>
          <p:cNvSpPr/>
          <p:nvPr/>
        </p:nvSpPr>
        <p:spPr>
          <a:xfrm rot="2700000">
            <a:off x="4970483" y="2398213"/>
            <a:ext cx="505355" cy="73111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Isosceles Triangle 57">
            <a:extLst>
              <a:ext uri="{FF2B5EF4-FFF2-40B4-BE49-F238E27FC236}">
                <a16:creationId xmlns:a16="http://schemas.microsoft.com/office/drawing/2014/main" id="{618F4963-7B40-4275-91C2-91D8B283A052}"/>
              </a:ext>
            </a:extLst>
          </p:cNvPr>
          <p:cNvSpPr/>
          <p:nvPr/>
        </p:nvSpPr>
        <p:spPr>
          <a:xfrm>
            <a:off x="8078773" y="2419264"/>
            <a:ext cx="354399" cy="638373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034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E8D1C0-8312-4F99-ADE9-ACE1C6BB73FE}"/>
              </a:ext>
            </a:extLst>
          </p:cNvPr>
          <p:cNvSpPr/>
          <p:nvPr/>
        </p:nvSpPr>
        <p:spPr>
          <a:xfrm>
            <a:off x="506027" y="3429000"/>
            <a:ext cx="5589973" cy="10946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E03C3-010B-4880-BD15-5916AF1513D1}"/>
              </a:ext>
            </a:extLst>
          </p:cNvPr>
          <p:cNvSpPr txBox="1"/>
          <p:nvPr/>
        </p:nvSpPr>
        <p:spPr>
          <a:xfrm>
            <a:off x="1611011" y="3683921"/>
            <a:ext cx="4403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Ragam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Praktik</a:t>
            </a:r>
            <a:r>
              <a:rPr lang="en-US" sz="3200" dirty="0">
                <a:solidFill>
                  <a:schemeClr val="bg1"/>
                </a:solidFill>
              </a:rPr>
              <a:t> Reversing</a:t>
            </a:r>
            <a:endParaRPr lang="id-ID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112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A48A5B9-AC6B-4D8E-A1B0-573A69A72A45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9" r="3999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C643810-2F0F-40E1-AFC7-9CF3FED4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analysis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C9069C-D02B-41AC-829C-443A219AEC9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Statis</a:t>
            </a:r>
            <a:r>
              <a:rPr lang="en-US" dirty="0"/>
              <a:t> dan </a:t>
            </a:r>
            <a:r>
              <a:rPr lang="en-US" dirty="0" err="1"/>
              <a:t>Dinamis</a:t>
            </a:r>
            <a:endParaRPr lang="id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0985A5-266A-4328-85E2-D4432EE13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</p:spPr>
        <p:txBody>
          <a:bodyPr/>
          <a:lstStyle/>
          <a:p>
            <a:r>
              <a:rPr lang="en-US" sz="2200" dirty="0"/>
              <a:t>Disassembly</a:t>
            </a:r>
          </a:p>
          <a:p>
            <a:r>
              <a:rPr lang="en-US" sz="2200" dirty="0"/>
              <a:t>Decompile</a:t>
            </a:r>
          </a:p>
          <a:p>
            <a:r>
              <a:rPr lang="en-US" sz="2200" dirty="0"/>
              <a:t>Debugging</a:t>
            </a:r>
          </a:p>
          <a:p>
            <a:r>
              <a:rPr lang="en-US" sz="2200" dirty="0"/>
              <a:t>Instrumentation</a:t>
            </a:r>
          </a:p>
          <a:p>
            <a:r>
              <a:rPr lang="en-US" sz="2200" dirty="0"/>
              <a:t>Code Emulation</a:t>
            </a:r>
          </a:p>
          <a:p>
            <a:r>
              <a:rPr lang="en-US" sz="2200" dirty="0"/>
              <a:t>Symbolic Execution</a:t>
            </a:r>
            <a:endParaRPr lang="id-ID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493A-770C-4904-A192-54FD0602067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14041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B9C888-9193-4841-82B4-FAE1B559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modification</a:t>
            </a:r>
            <a:endParaRPr lang="id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B7D8D-49D8-4B92-8F87-FE3C43B7FF0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Perubahan</a:t>
            </a:r>
            <a:r>
              <a:rPr lang="en-US" dirty="0"/>
              <a:t> di </a:t>
            </a:r>
            <a:r>
              <a:rPr lang="en-US" dirty="0" err="1"/>
              <a:t>Luar</a:t>
            </a:r>
            <a:r>
              <a:rPr lang="en-US" dirty="0"/>
              <a:t> </a:t>
            </a:r>
            <a:r>
              <a:rPr lang="en-US" dirty="0" err="1"/>
              <a:t>Kendali</a:t>
            </a:r>
            <a:r>
              <a:rPr lang="en-US" dirty="0"/>
              <a:t> </a:t>
            </a:r>
            <a:r>
              <a:rPr lang="en-US" dirty="0" err="1"/>
              <a:t>Pengembang</a:t>
            </a:r>
            <a:endParaRPr lang="id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6DF363-66FF-4FE6-B056-00E20CAE3A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Byte Patching</a:t>
            </a:r>
          </a:p>
          <a:p>
            <a:r>
              <a:rPr lang="en-US" dirty="0"/>
              <a:t>Control-Flow Bypass</a:t>
            </a:r>
          </a:p>
          <a:p>
            <a:r>
              <a:rPr lang="en-US" dirty="0"/>
              <a:t>Resource Modification</a:t>
            </a:r>
          </a:p>
          <a:p>
            <a:r>
              <a:rPr lang="en-US" dirty="0"/>
              <a:t>Keygen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DB2F0-54CB-446E-9E41-D743798FB5F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  <p:pic>
        <p:nvPicPr>
          <p:cNvPr id="4098" name="Picture 2" descr="Image result for crack">
            <a:extLst>
              <a:ext uri="{FF2B5EF4-FFF2-40B4-BE49-F238E27FC236}">
                <a16:creationId xmlns:a16="http://schemas.microsoft.com/office/drawing/2014/main" id="{EB27E5ED-6BE1-4CC1-B476-9CEF40B2CE17}"/>
              </a:ext>
            </a:extLst>
          </p:cNvPr>
          <p:cNvPicPr>
            <a:picLocks noGrp="1" noChangeAspect="1" noChangeArrowheads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7" r="2615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362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err="1"/>
              <a:t>Komunitas</a:t>
            </a:r>
            <a:r>
              <a:rPr lang="en-ZA" dirty="0"/>
              <a:t> Reversing.id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576118" cy="1192038"/>
          </a:xfrm>
        </p:spPr>
        <p:txBody>
          <a:bodyPr/>
          <a:lstStyle/>
          <a:p>
            <a:r>
              <a:rPr lang="en-ZA" dirty="0" err="1"/>
              <a:t>Mereka</a:t>
            </a:r>
            <a:r>
              <a:rPr lang="en-ZA" dirty="0"/>
              <a:t> yang </a:t>
            </a:r>
            <a:r>
              <a:rPr lang="en-ZA" dirty="0" err="1"/>
              <a:t>berserikat</a:t>
            </a:r>
            <a:endParaRPr lang="en-ZA" dirty="0"/>
          </a:p>
          <a:p>
            <a:r>
              <a:rPr lang="en-ZA" dirty="0" err="1"/>
              <a:t>untuk</a:t>
            </a:r>
            <a:r>
              <a:rPr lang="en-ZA" dirty="0"/>
              <a:t> </a:t>
            </a:r>
            <a:r>
              <a:rPr lang="en-ZA" dirty="0" err="1"/>
              <a:t>satu</a:t>
            </a:r>
            <a:r>
              <a:rPr lang="en-ZA" dirty="0"/>
              <a:t> </a:t>
            </a:r>
            <a:r>
              <a:rPr lang="en-ZA" dirty="0" err="1"/>
              <a:t>tujuan</a:t>
            </a:r>
            <a:r>
              <a:rPr lang="en-ZA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B50E6A7-F1F4-4990-8A47-A9885560D057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6" r="3811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B9C888-9193-4841-82B4-FAE1B559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analysis</a:t>
            </a:r>
            <a:endParaRPr lang="id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B7D8D-49D8-4B92-8F87-FE3C43B7FF0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Keteraturan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Data </a:t>
            </a:r>
            <a:r>
              <a:rPr lang="en-US" dirty="0" err="1"/>
              <a:t>Acak</a:t>
            </a:r>
            <a:endParaRPr lang="id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6DF363-66FF-4FE6-B056-00E20CAE3A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File Format Identification</a:t>
            </a:r>
          </a:p>
          <a:p>
            <a:r>
              <a:rPr lang="en-US" dirty="0"/>
              <a:t>Pattern Analysis</a:t>
            </a:r>
          </a:p>
          <a:p>
            <a:r>
              <a:rPr lang="en-US" dirty="0"/>
              <a:t>Hex Editing</a:t>
            </a:r>
          </a:p>
          <a:p>
            <a:r>
              <a:rPr lang="en-US" dirty="0"/>
              <a:t>Visualization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DB2F0-54CB-446E-9E41-D743798FB5F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48029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Reversing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/>
              <a:t>Dalam</a:t>
            </a:r>
            <a:r>
              <a:rPr lang="en-US" altLang="ko-KR" dirty="0"/>
              <a:t> Cyber Security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22</a:t>
            </a:fld>
            <a:endParaRPr lang="en-ZA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B0A05-4B43-4787-ABAE-0EB1DB061576}"/>
              </a:ext>
            </a:extLst>
          </p:cNvPr>
          <p:cNvSpPr txBox="1"/>
          <p:nvPr/>
        </p:nvSpPr>
        <p:spPr>
          <a:xfrm>
            <a:off x="411060" y="746620"/>
            <a:ext cx="6152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Malware Reverse Engineering</a:t>
            </a:r>
            <a:endParaRPr lang="id-ID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B867D-9BFF-418C-BCBA-5A579BBF0BE5}"/>
              </a:ext>
            </a:extLst>
          </p:cNvPr>
          <p:cNvSpPr txBox="1"/>
          <p:nvPr/>
        </p:nvSpPr>
        <p:spPr>
          <a:xfrm>
            <a:off x="947956" y="1652631"/>
            <a:ext cx="33778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Mencari</a:t>
            </a:r>
            <a:r>
              <a:rPr lang="en-US" sz="2400" dirty="0"/>
              <a:t> artifact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Lokasi</a:t>
            </a:r>
            <a:r>
              <a:rPr lang="en-US" sz="2400" dirty="0"/>
              <a:t> C&amp;C Server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Keluarga</a:t>
            </a:r>
            <a:r>
              <a:rPr lang="en-US" sz="2400" dirty="0"/>
              <a:t> malware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Eksploit</a:t>
            </a:r>
            <a:r>
              <a:rPr lang="en-US" sz="2400" dirty="0"/>
              <a:t> yang </a:t>
            </a:r>
            <a:r>
              <a:rPr lang="en-US" sz="2400" dirty="0" err="1"/>
              <a:t>digunaka</a:t>
            </a:r>
            <a:endParaRPr lang="en-US" sz="2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Analisis</a:t>
            </a:r>
            <a:r>
              <a:rPr lang="en-US" sz="2400" dirty="0"/>
              <a:t> </a:t>
            </a:r>
            <a:r>
              <a:rPr lang="en-US" sz="2400" dirty="0" err="1"/>
              <a:t>kelakuan</a:t>
            </a:r>
            <a:endParaRPr lang="en-US" sz="2400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944260F5-1E9D-4A97-B2CA-09318E668B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541" y="1917725"/>
            <a:ext cx="2357009" cy="1800493"/>
          </a:xfrm>
        </p:spPr>
      </p:pic>
      <p:pic>
        <p:nvPicPr>
          <p:cNvPr id="12" name="Content Placeholder 12">
            <a:extLst>
              <a:ext uri="{FF2B5EF4-FFF2-40B4-BE49-F238E27FC236}">
                <a16:creationId xmlns:a16="http://schemas.microsoft.com/office/drawing/2014/main" id="{EF4B8E20-B7DC-4459-81CD-50E3EFE00D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526" y="3993230"/>
            <a:ext cx="2764048" cy="2070448"/>
          </a:xfrm>
          <a:prstGeom prst="rect">
            <a:avLst/>
          </a:prstGeom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D8156245-4587-4822-B790-0F7925126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17871" y="1344635"/>
            <a:ext cx="2070084" cy="237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27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23</a:t>
            </a:fld>
            <a:endParaRPr lang="en-ZA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B0A05-4B43-4787-ABAE-0EB1DB061576}"/>
              </a:ext>
            </a:extLst>
          </p:cNvPr>
          <p:cNvSpPr txBox="1"/>
          <p:nvPr/>
        </p:nvSpPr>
        <p:spPr>
          <a:xfrm>
            <a:off x="411060" y="746620"/>
            <a:ext cx="4326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Exploit Development</a:t>
            </a:r>
            <a:endParaRPr lang="id-ID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B867D-9BFF-418C-BCBA-5A579BBF0BE5}"/>
              </a:ext>
            </a:extLst>
          </p:cNvPr>
          <p:cNvSpPr txBox="1"/>
          <p:nvPr/>
        </p:nvSpPr>
        <p:spPr>
          <a:xfrm>
            <a:off x="947956" y="1652631"/>
            <a:ext cx="604684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Mencari</a:t>
            </a:r>
            <a:r>
              <a:rPr lang="en-US" sz="2400" dirty="0"/>
              <a:t> bug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utamanya</a:t>
            </a:r>
            <a:r>
              <a:rPr lang="en-US" sz="2400" dirty="0"/>
              <a:t> pada closed source application.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AF7CD-4DF7-4D98-BE32-A6FBE0855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350" y="2677681"/>
            <a:ext cx="21526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30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24</a:t>
            </a:fld>
            <a:endParaRPr lang="en-ZA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B0A05-4B43-4787-ABAE-0EB1DB061576}"/>
              </a:ext>
            </a:extLst>
          </p:cNvPr>
          <p:cNvSpPr txBox="1"/>
          <p:nvPr/>
        </p:nvSpPr>
        <p:spPr>
          <a:xfrm>
            <a:off x="411060" y="746620"/>
            <a:ext cx="4775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Mobile Apps Reversing</a:t>
            </a:r>
            <a:endParaRPr lang="id-ID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B867D-9BFF-418C-BCBA-5A579BBF0BE5}"/>
              </a:ext>
            </a:extLst>
          </p:cNvPr>
          <p:cNvSpPr txBox="1"/>
          <p:nvPr/>
        </p:nvSpPr>
        <p:spPr>
          <a:xfrm>
            <a:off x="947956" y="1652631"/>
            <a:ext cx="3173305" cy="2693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Mencari</a:t>
            </a:r>
            <a:r>
              <a:rPr lang="en-US" sz="2400" dirty="0"/>
              <a:t> artifact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Cari API endpoint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Cari secret key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Cari checksum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Mencari</a:t>
            </a:r>
            <a:r>
              <a:rPr lang="en-US" sz="2400" dirty="0"/>
              <a:t> bug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d-ID" sz="2400" dirty="0"/>
          </a:p>
        </p:txBody>
      </p:sp>
      <p:pic>
        <p:nvPicPr>
          <p:cNvPr id="3074" name="Picture 2" descr="Image result for mobile application">
            <a:extLst>
              <a:ext uri="{FF2B5EF4-FFF2-40B4-BE49-F238E27FC236}">
                <a16:creationId xmlns:a16="http://schemas.microsoft.com/office/drawing/2014/main" id="{42F19581-4C38-4DC8-A9E6-36BD8BC3F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121" y="1907636"/>
            <a:ext cx="34766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817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Karir</a:t>
            </a:r>
            <a:r>
              <a:rPr lang="en-US" altLang="ko-KR" dirty="0"/>
              <a:t> Reverser?</a:t>
            </a:r>
            <a:endParaRPr lang="ko-KR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“</a:t>
            </a:r>
            <a:r>
              <a:rPr lang="en-US" altLang="ko-KR" dirty="0" err="1"/>
              <a:t>Tidak</a:t>
            </a:r>
            <a:r>
              <a:rPr lang="en-US" altLang="ko-KR" dirty="0"/>
              <a:t> </a:t>
            </a:r>
            <a:r>
              <a:rPr lang="en-US" altLang="ko-KR" dirty="0" err="1"/>
              <a:t>ada</a:t>
            </a:r>
            <a:r>
              <a:rPr lang="en-US" altLang="ko-KR" dirty="0"/>
              <a:t> </a:t>
            </a:r>
            <a:r>
              <a:rPr lang="en-US" altLang="ko-KR" dirty="0" err="1"/>
              <a:t>pekerjaan</a:t>
            </a:r>
            <a:r>
              <a:rPr lang="en-US" altLang="ko-KR" dirty="0"/>
              <a:t> yang </a:t>
            </a:r>
            <a:r>
              <a:rPr lang="en-US" altLang="ko-KR" dirty="0" err="1"/>
              <a:t>lebih</a:t>
            </a:r>
            <a:r>
              <a:rPr lang="en-US" altLang="ko-KR" dirty="0"/>
              <a:t> </a:t>
            </a:r>
            <a:r>
              <a:rPr lang="en-US" altLang="ko-KR" dirty="0" err="1"/>
              <a:t>menyenangkan</a:t>
            </a:r>
            <a:r>
              <a:rPr lang="en-US" altLang="ko-KR" dirty="0"/>
              <a:t> </a:t>
            </a:r>
            <a:r>
              <a:rPr lang="en-US" altLang="ko-KR" dirty="0" err="1"/>
              <a:t>daripada</a:t>
            </a:r>
            <a:r>
              <a:rPr lang="en-US" altLang="ko-KR" dirty="0"/>
              <a:t> </a:t>
            </a:r>
            <a:r>
              <a:rPr lang="en-US" altLang="ko-KR" dirty="0" err="1"/>
              <a:t>hobi</a:t>
            </a:r>
            <a:r>
              <a:rPr lang="en-US" altLang="ko-KR" dirty="0"/>
              <a:t> yang </a:t>
            </a:r>
            <a:r>
              <a:rPr lang="en-US" altLang="ko-KR" dirty="0" err="1"/>
              <a:t>menghasilkan</a:t>
            </a:r>
            <a:r>
              <a:rPr lang="en-US" altLang="ko-KR" dirty="0"/>
              <a:t> </a:t>
            </a:r>
            <a:r>
              <a:rPr lang="en-US" altLang="ko-KR" dirty="0" err="1"/>
              <a:t>uang</a:t>
            </a:r>
            <a:r>
              <a:rPr lang="en-US" altLang="ko-KR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81134-D49B-43C5-A9CD-1FDED1861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115" y="2179878"/>
            <a:ext cx="1344148" cy="13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91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358F575-79FC-425E-AC94-B806348785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Freelancing?</a:t>
            </a:r>
            <a:endParaRPr lang="id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BF5E57-EF94-4923-BD72-9941936FB5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892BBDE-3993-4C1A-8904-773EC8C142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A28B42F-4B93-4D48-A743-CC5008EC06B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C3203C-7337-4F0B-98D7-4EF009629C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91258-D890-4AD5-8844-62AA8E4988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26</a:t>
            </a:fld>
            <a:endParaRPr lang="en-Z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DE2365-5405-43BC-8227-6CAC1E05E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99" y="1030080"/>
            <a:ext cx="9314821" cy="549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C0794D-905C-46A5-A950-469650A7A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60" y="415195"/>
            <a:ext cx="9121629" cy="50696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49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358F575-79FC-425E-AC94-B806348785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?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91258-D890-4AD5-8844-62AA8E4988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27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29A6C-B402-4306-898D-663FD0C91AD1}"/>
              </a:ext>
            </a:extLst>
          </p:cNvPr>
          <p:cNvSpPr txBox="1"/>
          <p:nvPr/>
        </p:nvSpPr>
        <p:spPr>
          <a:xfrm>
            <a:off x="1485529" y="3810396"/>
            <a:ext cx="8605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Kebanyakan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 Endpoint Security </a:t>
            </a:r>
            <a:r>
              <a:rPr lang="en-US" sz="2400" dirty="0" err="1"/>
              <a:t>butuh</a:t>
            </a:r>
            <a:r>
              <a:rPr lang="en-US" sz="2400" dirty="0"/>
              <a:t> Malware Reverser</a:t>
            </a:r>
            <a:endParaRPr lang="id-ID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D7344-3C80-4DA3-A1AA-21FD79817CFF}"/>
              </a:ext>
            </a:extLst>
          </p:cNvPr>
          <p:cNvSpPr txBox="1"/>
          <p:nvPr/>
        </p:nvSpPr>
        <p:spPr>
          <a:xfrm>
            <a:off x="2281561" y="5379868"/>
            <a:ext cx="698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Lihat</a:t>
            </a:r>
            <a:r>
              <a:rPr lang="en-US" dirty="0"/>
              <a:t> juga: </a:t>
            </a:r>
            <a:r>
              <a:rPr lang="en-US" dirty="0">
                <a:hlinkClick r:id="rId2"/>
              </a:rPr>
              <a:t>https://www2.fireeye.com/WBNR-14Q3FLAREWebinar.html</a:t>
            </a:r>
            <a:r>
              <a:rPr lang="en-US" dirty="0"/>
              <a:t> 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97269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358F575-79FC-425E-AC94-B806348785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Sertifikasi</a:t>
            </a:r>
            <a:r>
              <a:rPr lang="en-US" dirty="0"/>
              <a:t>?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91258-D890-4AD5-8844-62AA8E4988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28</a:t>
            </a:fld>
            <a:endParaRPr lang="en-Z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F14D9-8C55-459F-B44D-E935AD40D946}"/>
              </a:ext>
            </a:extLst>
          </p:cNvPr>
          <p:cNvSpPr txBox="1"/>
          <p:nvPr/>
        </p:nvSpPr>
        <p:spPr>
          <a:xfrm rot="20722568">
            <a:off x="7198874" y="4324444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eCRE</a:t>
            </a:r>
            <a:endParaRPr lang="id-ID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1B89C-D2B3-45BA-A8F9-116EDDC281D9}"/>
              </a:ext>
            </a:extLst>
          </p:cNvPr>
          <p:cNvSpPr txBox="1"/>
          <p:nvPr/>
        </p:nvSpPr>
        <p:spPr>
          <a:xfrm>
            <a:off x="7212089" y="1184476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GREM</a:t>
            </a:r>
            <a:endParaRPr lang="id-ID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2C64-9E80-4808-98BB-0D70582BD861}"/>
              </a:ext>
            </a:extLst>
          </p:cNvPr>
          <p:cNvSpPr txBox="1"/>
          <p:nvPr/>
        </p:nvSpPr>
        <p:spPr>
          <a:xfrm>
            <a:off x="1300294" y="1727676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CREA</a:t>
            </a:r>
            <a:endParaRPr lang="id-ID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C83D5-94BD-4C64-BFD2-538A560E5937}"/>
              </a:ext>
            </a:extLst>
          </p:cNvPr>
          <p:cNvSpPr txBox="1"/>
          <p:nvPr/>
        </p:nvSpPr>
        <p:spPr>
          <a:xfrm>
            <a:off x="3790765" y="531772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CCMRE</a:t>
            </a:r>
            <a:endParaRPr lang="id-ID" sz="3600" dirty="0"/>
          </a:p>
        </p:txBody>
      </p:sp>
    </p:spTree>
    <p:extLst>
      <p:ext uri="{BB962C8B-B14F-4D97-AF65-F5344CB8AC3E}">
        <p14:creationId xmlns:p14="http://schemas.microsoft.com/office/powerpoint/2010/main" val="2653120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Masa </a:t>
            </a:r>
            <a:r>
              <a:rPr lang="en-US" altLang="ko-KR" dirty="0" err="1"/>
              <a:t>Depan</a:t>
            </a:r>
            <a:endParaRPr lang="en-US" altLang="ko-KR" dirty="0"/>
          </a:p>
          <a:p>
            <a:r>
              <a:rPr lang="en-US" altLang="ko-KR" dirty="0"/>
              <a:t>Reversing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D4612-A16E-4AEB-BB08-3A339F1D7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606" y="2756926"/>
            <a:ext cx="1344148" cy="13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9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en-ZA" dirty="0"/>
              <a:t>Who are we?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6" y="2747725"/>
            <a:ext cx="5184913" cy="727550"/>
          </a:xfrm>
        </p:spPr>
        <p:txBody>
          <a:bodyPr/>
          <a:lstStyle/>
          <a:p>
            <a:r>
              <a:rPr lang="en-ZA" dirty="0" err="1"/>
              <a:t>Komunitas</a:t>
            </a:r>
            <a:r>
              <a:rPr lang="en-ZA" dirty="0"/>
              <a:t> </a:t>
            </a:r>
            <a:r>
              <a:rPr lang="en-ZA" dirty="0" err="1"/>
              <a:t>untuk</a:t>
            </a:r>
            <a:r>
              <a:rPr lang="en-ZA" dirty="0"/>
              <a:t> </a:t>
            </a:r>
            <a:r>
              <a:rPr lang="en-ZA" dirty="0" err="1"/>
              <a:t>berdiskusi</a:t>
            </a:r>
            <a:r>
              <a:rPr lang="en-ZA" dirty="0"/>
              <a:t> </a:t>
            </a:r>
            <a:r>
              <a:rPr lang="en-ZA" dirty="0" err="1"/>
              <a:t>teknis</a:t>
            </a:r>
            <a:r>
              <a:rPr lang="en-ZA" dirty="0"/>
              <a:t> </a:t>
            </a:r>
            <a:r>
              <a:rPr lang="en-ZA" dirty="0" err="1"/>
              <a:t>dengan</a:t>
            </a:r>
            <a:r>
              <a:rPr lang="en-ZA" dirty="0"/>
              <a:t> </a:t>
            </a:r>
            <a:r>
              <a:rPr lang="en-ZA" dirty="0" err="1"/>
              <a:t>tema</a:t>
            </a:r>
            <a:r>
              <a:rPr lang="en-ZA" dirty="0"/>
              <a:t> </a:t>
            </a:r>
            <a:r>
              <a:rPr lang="en-ZA" dirty="0" err="1"/>
              <a:t>spesifik</a:t>
            </a:r>
            <a:r>
              <a:rPr lang="en-ZA" dirty="0"/>
              <a:t> </a:t>
            </a:r>
            <a:r>
              <a:rPr lang="en-ZA" b="1" dirty="0">
                <a:solidFill>
                  <a:srgbClr val="00B0F0"/>
                </a:solidFill>
              </a:rPr>
              <a:t>Reverse Engineering </a:t>
            </a:r>
            <a:r>
              <a:rPr lang="en-ZA" dirty="0"/>
              <a:t>dan </a:t>
            </a:r>
            <a:r>
              <a:rPr lang="en-ZA" dirty="0" err="1"/>
              <a:t>hal-hal</a:t>
            </a:r>
            <a:r>
              <a:rPr lang="en-ZA" dirty="0"/>
              <a:t> </a:t>
            </a:r>
            <a:r>
              <a:rPr lang="en-ZA" dirty="0" err="1"/>
              <a:t>terkait</a:t>
            </a:r>
            <a:r>
              <a:rPr lang="en-ZA" dirty="0"/>
              <a:t> (</a:t>
            </a:r>
            <a:r>
              <a:rPr lang="en-ZA" dirty="0">
                <a:solidFill>
                  <a:srgbClr val="FF0000"/>
                </a:solidFill>
              </a:rPr>
              <a:t>binary </a:t>
            </a:r>
            <a:r>
              <a:rPr lang="en-ZA" dirty="0" err="1">
                <a:solidFill>
                  <a:srgbClr val="FF0000"/>
                </a:solidFill>
              </a:rPr>
              <a:t>analisis</a:t>
            </a:r>
            <a:r>
              <a:rPr lang="en-ZA" dirty="0"/>
              <a:t>, </a:t>
            </a:r>
            <a:r>
              <a:rPr lang="en-ZA" dirty="0">
                <a:solidFill>
                  <a:srgbClr val="0070C0"/>
                </a:solidFill>
              </a:rPr>
              <a:t>exploit development</a:t>
            </a:r>
            <a:r>
              <a:rPr lang="en-ZA" dirty="0"/>
              <a:t>, </a:t>
            </a:r>
            <a:r>
              <a:rPr lang="en-ZA" dirty="0">
                <a:solidFill>
                  <a:srgbClr val="00B050"/>
                </a:solidFill>
              </a:rPr>
              <a:t>crypto analysis</a:t>
            </a:r>
            <a:r>
              <a:rPr lang="en-ZA" dirty="0"/>
              <a:t>).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/>
          <a:lstStyle/>
          <a:p>
            <a:pPr marL="0" indent="0">
              <a:buNone/>
            </a:pPr>
            <a:r>
              <a:rPr lang="en-ZA" sz="2800" dirty="0" err="1"/>
              <a:t>Tempat</a:t>
            </a:r>
            <a:r>
              <a:rPr lang="en-ZA" sz="2800" dirty="0"/>
              <a:t> </a:t>
            </a:r>
            <a:r>
              <a:rPr lang="en-ZA" sz="2800" dirty="0" err="1"/>
              <a:t>nongkrong</a:t>
            </a:r>
            <a:r>
              <a:rPr lang="en-ZA" sz="2800" dirty="0"/>
              <a:t> (free to join): </a:t>
            </a:r>
          </a:p>
          <a:p>
            <a:r>
              <a:rPr lang="en-ZA" dirty="0"/>
              <a:t>Telegram @</a:t>
            </a:r>
            <a:r>
              <a:rPr lang="en-ZA" dirty="0" err="1"/>
              <a:t>ReversingID</a:t>
            </a:r>
            <a:r>
              <a:rPr lang="en-ZA" dirty="0"/>
              <a:t>. </a:t>
            </a:r>
          </a:p>
          <a:p>
            <a:r>
              <a:rPr lang="en-ZA" dirty="0"/>
              <a:t>Facebook Reversing.ID. </a:t>
            </a:r>
          </a:p>
          <a:p>
            <a:r>
              <a:rPr lang="en-ZA" dirty="0" err="1"/>
              <a:t>Github</a:t>
            </a:r>
            <a:r>
              <a:rPr lang="en-ZA" dirty="0"/>
              <a:t> </a:t>
            </a:r>
            <a:r>
              <a:rPr lang="en-ZA" dirty="0">
                <a:hlinkClick r:id="rId2"/>
              </a:rPr>
              <a:t>https://github.com/ReversingID</a:t>
            </a:r>
            <a:r>
              <a:rPr lang="en-ZA" dirty="0"/>
              <a:t> . 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ZA" dirty="0"/>
              <a:t>Satria Ady Pradana</a:t>
            </a:r>
            <a:br>
              <a:rPr lang="en-ZA" dirty="0"/>
            </a:br>
            <a:r>
              <a:rPr lang="en-ZA" dirty="0"/>
              <a:t>(xathrya)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 dirty="0"/>
              <a:t>+62 89 774 23935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ZA" dirty="0"/>
              <a:t>xathrya@reversing.id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http://reversing.id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22512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Reversing.ID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30</a:t>
            </a:fld>
            <a:endParaRPr lang="en-Z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54CED9-02E1-430C-BF6B-2874B68CE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6077" y="5667327"/>
            <a:ext cx="1008111" cy="10081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32A6FD-248A-4FAF-A872-ACB3E124C0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647" y="5344757"/>
            <a:ext cx="1274251" cy="1102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3999A9-0F7C-4EAC-939C-F1DCE1864C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584" y="5344757"/>
            <a:ext cx="1274251" cy="11020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913688-04DC-476D-8883-0405016B7A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93" y="5300333"/>
            <a:ext cx="1274251" cy="1102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D5893B-E1A1-4E9C-BDFE-2EEE2DADE2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30" y="5422476"/>
            <a:ext cx="1274251" cy="110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SAMPAI JUMPA!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470853" y="2459504"/>
            <a:ext cx="90963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>
                <a:solidFill>
                  <a:srgbClr val="0070C0"/>
                </a:solidFill>
                <a:hlinkClick r:id="rId3"/>
              </a:rPr>
              <a:t>https://t.me/ReversingID</a:t>
            </a:r>
            <a:endParaRPr lang="en-US" sz="4800" u="sng" dirty="0">
              <a:solidFill>
                <a:srgbClr val="0070C0"/>
              </a:solidFill>
            </a:endParaRPr>
          </a:p>
          <a:p>
            <a:r>
              <a:rPr lang="en-US" sz="4800" u="sng" dirty="0">
                <a:solidFill>
                  <a:srgbClr val="0070C0"/>
                </a:solidFill>
                <a:hlinkClick r:id="rId4"/>
              </a:rPr>
              <a:t>https://fb.me/Reversing.ID</a:t>
            </a:r>
            <a:endParaRPr lang="en-US" sz="4800" u="sng" dirty="0">
              <a:solidFill>
                <a:srgbClr val="0070C0"/>
              </a:solidFill>
            </a:endParaRPr>
          </a:p>
          <a:p>
            <a:r>
              <a:rPr lang="en-US" sz="4800" u="sng" dirty="0">
                <a:solidFill>
                  <a:srgbClr val="0070C0"/>
                </a:solidFill>
                <a:hlinkClick r:id="rId5"/>
              </a:rPr>
              <a:t>https://github.com/ReversingID</a:t>
            </a:r>
            <a:endParaRPr lang="en-US" sz="4800" u="sng" dirty="0">
              <a:solidFill>
                <a:srgbClr val="0070C0"/>
              </a:solidFill>
            </a:endParaRPr>
          </a:p>
          <a:p>
            <a:r>
              <a:rPr lang="en-US" sz="4800" u="sng" dirty="0">
                <a:solidFill>
                  <a:srgbClr val="0070C0"/>
                </a:solidFill>
                <a:hlinkClick r:id="rId6"/>
              </a:rPr>
              <a:t>https://reversing.id</a:t>
            </a:r>
            <a:r>
              <a:rPr lang="en-US" sz="4800" u="sng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Yang Kami </a:t>
            </a:r>
            <a:r>
              <a:rPr lang="en-ZA" dirty="0" err="1"/>
              <a:t>Lakukan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ZA" sz="2400" dirty="0"/>
          </a:p>
          <a:p>
            <a:r>
              <a:rPr lang="en-ZA" sz="2400" dirty="0"/>
              <a:t>Sharing. </a:t>
            </a:r>
          </a:p>
          <a:p>
            <a:r>
              <a:rPr lang="en-ZA" sz="2400" dirty="0"/>
              <a:t>Breaking challenge. </a:t>
            </a:r>
          </a:p>
          <a:p>
            <a:r>
              <a:rPr lang="en-ZA" sz="2400" dirty="0"/>
              <a:t>Have fun. </a:t>
            </a:r>
          </a:p>
          <a:p>
            <a:endParaRPr lang="en-ZA" sz="2400" dirty="0"/>
          </a:p>
        </p:txBody>
      </p:sp>
      <p:pic>
        <p:nvPicPr>
          <p:cNvPr id="19" name="Picture Placeholder 18" descr="decorative element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ctangle 13" descr="decorative element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err="1"/>
              <a:t>Hakikat</a:t>
            </a:r>
            <a:r>
              <a:rPr lang="en-ZA" dirty="0"/>
              <a:t> reversing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err="1"/>
              <a:t>Titik</a:t>
            </a:r>
            <a:r>
              <a:rPr lang="en-ZA" dirty="0"/>
              <a:t> </a:t>
            </a:r>
            <a:r>
              <a:rPr lang="en-ZA" dirty="0" err="1"/>
              <a:t>akhir</a:t>
            </a:r>
            <a:r>
              <a:rPr lang="en-ZA" dirty="0"/>
              <a:t> </a:t>
            </a:r>
            <a:r>
              <a:rPr lang="en-ZA" dirty="0" err="1"/>
              <a:t>merupakan</a:t>
            </a:r>
            <a:endParaRPr lang="en-ZA" dirty="0"/>
          </a:p>
          <a:p>
            <a:r>
              <a:rPr lang="en-ZA" dirty="0" err="1"/>
              <a:t>awal</a:t>
            </a:r>
            <a:r>
              <a:rPr lang="en-ZA" dirty="0"/>
              <a:t> yang </a:t>
            </a:r>
            <a:r>
              <a:rPr lang="en-ZA" dirty="0" err="1"/>
              <a:t>baru</a:t>
            </a:r>
            <a:r>
              <a:rPr lang="en-ZA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465EB-C70F-4BAB-BADC-077A91E33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Cracking??</a:t>
            </a:r>
            <a:endParaRPr lang="id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224EB-BE5C-466E-AB44-CE20C59E48BC}"/>
              </a:ext>
            </a:extLst>
          </p:cNvPr>
          <p:cNvSpPr txBox="1"/>
          <p:nvPr/>
        </p:nvSpPr>
        <p:spPr>
          <a:xfrm>
            <a:off x="1057013" y="1535185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Reversing </a:t>
            </a:r>
            <a:r>
              <a:rPr lang="en-US" sz="3600" dirty="0" err="1"/>
              <a:t>itu</a:t>
            </a:r>
            <a:r>
              <a:rPr lang="en-US" sz="3600" dirty="0"/>
              <a:t> …</a:t>
            </a:r>
            <a:endParaRPr lang="id-ID" sz="3600" dirty="0"/>
          </a:p>
        </p:txBody>
      </p:sp>
    </p:spTree>
    <p:extLst>
      <p:ext uri="{BB962C8B-B14F-4D97-AF65-F5344CB8AC3E}">
        <p14:creationId xmlns:p14="http://schemas.microsoft.com/office/powerpoint/2010/main" val="2977364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6C2BD-52F3-434A-9ECF-E41625BD1B9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0D8D6A-A2DF-4399-98F9-15C0A6D0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</a:t>
            </a:r>
            <a:endParaRPr lang="id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DF5D7-9EF9-41A0-8AC8-6DE9636EC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“Knowledge is power, but only wisdom is strength.”</a:t>
            </a:r>
            <a:endParaRPr lang="id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A10A4D-63D1-4AAB-9E87-B4B705968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1215735"/>
            <a:ext cx="6023727" cy="4968249"/>
          </a:xfrm>
        </p:spPr>
        <p:txBody>
          <a:bodyPr/>
          <a:lstStyle/>
          <a:p>
            <a:r>
              <a:rPr lang="en-US" sz="2200" dirty="0" err="1">
                <a:solidFill>
                  <a:srgbClr val="FF0000"/>
                </a:solidFill>
              </a:rPr>
              <a:t>Bermain</a:t>
            </a:r>
            <a:r>
              <a:rPr lang="en-US" sz="2200" dirty="0">
                <a:solidFill>
                  <a:srgbClr val="FF0000"/>
                </a:solidFill>
              </a:rPr>
              <a:t>-main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sesuatu</a:t>
            </a:r>
            <a:r>
              <a:rPr lang="en-US" sz="2200" dirty="0"/>
              <a:t> yang </a:t>
            </a:r>
            <a:r>
              <a:rPr lang="en-US" sz="2200" dirty="0" err="1">
                <a:solidFill>
                  <a:srgbClr val="00B0F0"/>
                </a:solidFill>
              </a:rPr>
              <a:t>belum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diketahui</a:t>
            </a:r>
            <a:endParaRPr lang="en-US" sz="2200" dirty="0">
              <a:solidFill>
                <a:srgbClr val="00B0F0"/>
              </a:solidFill>
            </a:endParaRPr>
          </a:p>
          <a:p>
            <a:r>
              <a:rPr lang="en-US" sz="2200" dirty="0" err="1">
                <a:solidFill>
                  <a:srgbClr val="FF0000"/>
                </a:solidFill>
              </a:rPr>
              <a:t>Memecahkan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00B0F0"/>
                </a:solidFill>
              </a:rPr>
              <a:t>misteri</a:t>
            </a:r>
            <a:endParaRPr lang="en-US" sz="2200" dirty="0">
              <a:solidFill>
                <a:srgbClr val="00B0F0"/>
              </a:solidFill>
            </a:endParaRPr>
          </a:p>
          <a:p>
            <a:r>
              <a:rPr lang="en-US" sz="2200" dirty="0" err="1">
                <a:solidFill>
                  <a:srgbClr val="FF0000"/>
                </a:solidFill>
              </a:rPr>
              <a:t>Mempelajari</a:t>
            </a:r>
            <a:r>
              <a:rPr lang="en-US" sz="2200" dirty="0"/>
              <a:t> </a:t>
            </a:r>
            <a:r>
              <a:rPr lang="en-US" sz="2200" dirty="0" err="1"/>
              <a:t>bagaimana</a:t>
            </a:r>
            <a:r>
              <a:rPr lang="en-US" sz="2200" dirty="0"/>
              <a:t> </a:t>
            </a:r>
            <a:r>
              <a:rPr lang="en-US" sz="2200" dirty="0" err="1"/>
              <a:t>sesuatu</a:t>
            </a:r>
            <a:r>
              <a:rPr lang="en-US" sz="2200" dirty="0"/>
              <a:t> </a:t>
            </a:r>
            <a:r>
              <a:rPr lang="en-US" sz="2200" dirty="0" err="1"/>
              <a:t>bekerja</a:t>
            </a:r>
            <a:endParaRPr lang="en-US" sz="2200" dirty="0"/>
          </a:p>
          <a:p>
            <a:r>
              <a:rPr lang="en-US" sz="2200" dirty="0" err="1">
                <a:solidFill>
                  <a:srgbClr val="FF0000"/>
                </a:solidFill>
              </a:rPr>
              <a:t>Memodifikasi</a:t>
            </a:r>
            <a:r>
              <a:rPr lang="en-US" sz="2200" dirty="0"/>
              <a:t> </a:t>
            </a:r>
            <a:r>
              <a:rPr lang="en-US" sz="2200" dirty="0" err="1"/>
              <a:t>maupun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FF0000"/>
                </a:solidFill>
              </a:rPr>
              <a:t>menghasilkan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sesuatu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</a:t>
            </a:r>
            <a:r>
              <a:rPr lang="en-US" sz="2200" dirty="0" err="1"/>
              <a:t>pengetahuan</a:t>
            </a:r>
            <a:r>
              <a:rPr lang="en-US" sz="2200" dirty="0"/>
              <a:t> yang </a:t>
            </a:r>
            <a:r>
              <a:rPr lang="en-US" sz="2200" dirty="0" err="1"/>
              <a:t>didapat</a:t>
            </a:r>
            <a:r>
              <a:rPr lang="en-US" sz="2200" dirty="0"/>
              <a:t>.</a:t>
            </a:r>
            <a:endParaRPr lang="id-ID" sz="2200" dirty="0"/>
          </a:p>
        </p:txBody>
      </p:sp>
    </p:spTree>
    <p:extLst>
      <p:ext uri="{BB962C8B-B14F-4D97-AF65-F5344CB8AC3E}">
        <p14:creationId xmlns:p14="http://schemas.microsoft.com/office/powerpoint/2010/main" val="2212993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465EB-C70F-4BAB-BADC-077A91E33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Seperti</a:t>
            </a:r>
            <a:r>
              <a:rPr lang="en-US" dirty="0"/>
              <a:t> puzzle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1A037-BA1D-408D-AE6F-F51FCA2E4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26" y="3065317"/>
            <a:ext cx="3366655" cy="3366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093B92-87B4-4865-8923-FB3DDDA33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4699">
            <a:off x="554396" y="3835738"/>
            <a:ext cx="2328621" cy="2328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FE877A-A82C-45B5-A994-92F455077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32" y="0"/>
            <a:ext cx="2784764" cy="278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31980-D07C-486B-BB46-445E2C526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Artinya</a:t>
            </a:r>
            <a:r>
              <a:rPr lang="en-US" dirty="0"/>
              <a:t>?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E7CBD-80C7-4727-A63B-B9CF5172BA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00FCC4E-1CA0-4621-83DD-7562A7A80CFD}"/>
              </a:ext>
            </a:extLst>
          </p:cNvPr>
          <p:cNvSpPr txBox="1">
            <a:spLocks/>
          </p:cNvSpPr>
          <p:nvPr/>
        </p:nvSpPr>
        <p:spPr>
          <a:xfrm>
            <a:off x="1101436" y="1413164"/>
            <a:ext cx="8693013" cy="477082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Berpikir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kreatif</a:t>
            </a:r>
            <a:r>
              <a:rPr lang="en-US" sz="2400" dirty="0"/>
              <a:t>.</a:t>
            </a:r>
          </a:p>
          <a:p>
            <a:r>
              <a:rPr lang="en-US" sz="2400" dirty="0"/>
              <a:t>Terus </a:t>
            </a:r>
            <a:r>
              <a:rPr lang="en-US" sz="2400" dirty="0" err="1"/>
              <a:t>menerus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belajar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hal</a:t>
            </a:r>
            <a:r>
              <a:rPr lang="en-US" sz="2400" dirty="0">
                <a:solidFill>
                  <a:srgbClr val="FF0000"/>
                </a:solidFill>
              </a:rPr>
              <a:t> yang </a:t>
            </a:r>
            <a:r>
              <a:rPr lang="en-US" sz="2400" dirty="0" err="1">
                <a:solidFill>
                  <a:srgbClr val="FF0000"/>
                </a:solidFill>
              </a:rPr>
              <a:t>baru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Tertantang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memecahkan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masalah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Sangat</a:t>
            </a:r>
            <a:r>
              <a:rPr lang="en-US" sz="2400" dirty="0"/>
              <a:t> </a:t>
            </a:r>
            <a:r>
              <a:rPr lang="en-US" sz="2400" dirty="0" err="1"/>
              <a:t>mungkin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memakan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waktu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yang </a:t>
            </a:r>
            <a:r>
              <a:rPr lang="en-US" sz="2400" dirty="0" err="1"/>
              <a:t>tak</a:t>
            </a:r>
            <a:r>
              <a:rPr lang="en-US" sz="2400" dirty="0"/>
              <a:t> </a:t>
            </a:r>
            <a:r>
              <a:rPr lang="en-US" sz="2400" dirty="0" err="1"/>
              <a:t>sedikit</a:t>
            </a:r>
            <a:r>
              <a:rPr lang="en-US" sz="2400" dirty="0"/>
              <a:t>.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1211612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ic Presentation Layout_Alt_SB - v4.potx" id="{A4B1627E-7CE8-451C-8A79-FF17A84C59F9}" vid="{A2DEFC27-6425-4842-A829-62107912A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0</TotalTime>
  <Words>783</Words>
  <Application>Microsoft Office PowerPoint</Application>
  <PresentationFormat>Widescreen</PresentationFormat>
  <Paragraphs>210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Corbel</vt:lpstr>
      <vt:lpstr>Times New Roman</vt:lpstr>
      <vt:lpstr>Office Theme</vt:lpstr>
      <vt:lpstr>Rekayasa-balik</vt:lpstr>
      <vt:lpstr>Komunitas Reversing.id</vt:lpstr>
      <vt:lpstr>Who are we?</vt:lpstr>
      <vt:lpstr>Yang Kami Lakukan</vt:lpstr>
      <vt:lpstr>Hakikat reversing</vt:lpstr>
      <vt:lpstr>Cracking??</vt:lpstr>
      <vt:lpstr>Reverse engineering</vt:lpstr>
      <vt:lpstr>Seperti puzzle</vt:lpstr>
      <vt:lpstr>Artinya?</vt:lpstr>
      <vt:lpstr>Jangan patah semangat</vt:lpstr>
      <vt:lpstr>Motivasi</vt:lpstr>
      <vt:lpstr>Perseteruan abadi</vt:lpstr>
      <vt:lpstr>PowerPoint Presentation</vt:lpstr>
      <vt:lpstr>PowerPoint Presentation</vt:lpstr>
      <vt:lpstr>simak Kisah suksesnya</vt:lpstr>
      <vt:lpstr>PowerPoint Presentation</vt:lpstr>
      <vt:lpstr>Slide Title</vt:lpstr>
      <vt:lpstr>Binary analysis</vt:lpstr>
      <vt:lpstr>Binary modification</vt:lpstr>
      <vt:lpstr>Format analysis</vt:lpstr>
      <vt:lpstr>PowerPoint Presentation</vt:lpstr>
      <vt:lpstr>Slide Title</vt:lpstr>
      <vt:lpstr>Slide Title</vt:lpstr>
      <vt:lpstr>Slide Title</vt:lpstr>
      <vt:lpstr>PowerPoint Presentation</vt:lpstr>
      <vt:lpstr>Freelancing?</vt:lpstr>
      <vt:lpstr>Pekerjaan tetap?</vt:lpstr>
      <vt:lpstr>Sertifikasi?</vt:lpstr>
      <vt:lpstr>PowerPoint Presentation</vt:lpstr>
      <vt:lpstr>THANK YOU</vt:lpstr>
      <vt:lpstr>SAMPAI JUMPA!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2018-09-27T22:52:32Z</dcterms:created>
  <dcterms:modified xsi:type="dcterms:W3CDTF">2018-09-29T00:46:06Z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2018-08-01T18:38:43.1203777Z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